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3"/>
  </p:notesMasterIdLst>
  <p:sldIdLst>
    <p:sldId id="256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</p:sldIdLst>
  <p:sldSz cx="9144000" cy="6858000" type="screen4x3"/>
  <p:notesSz cx="6669088" cy="1005046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6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6080" autoAdjust="0"/>
  </p:normalViewPr>
  <p:slideViewPr>
    <p:cSldViewPr>
      <p:cViewPr varScale="1">
        <p:scale>
          <a:sx n="67" d="100"/>
          <a:sy n="67" d="100"/>
        </p:scale>
        <p:origin x="-190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64" y="-102"/>
      </p:cViewPr>
      <p:guideLst>
        <p:guide orient="horz" pos="316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costs: approx.</a:t>
            </a:r>
            <a:r>
              <a:rPr lang="en-US" baseline="0" dirty="0" smtClean="0"/>
              <a:t> USD 9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/year</a:t>
            </a:r>
            <a:endParaRPr lang="en-US" dirty="0"/>
          </a:p>
        </c:rich>
      </c:tx>
      <c:layout>
        <c:manualLayout>
          <c:xMode val="edge"/>
          <c:yMode val="edge"/>
          <c:x val="0.53286746387877804"/>
          <c:y val="0.8016786013675247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1108466580636344E-2"/>
          <c:w val="0.66276049868766407"/>
          <c:h val="0.83389148622047249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Costs</c:v>
                </c:pt>
              </c:strCache>
            </c:strRef>
          </c:tx>
          <c:explosion val="25"/>
          <c:dPt>
            <c:idx val="0"/>
            <c:bubble3D val="0"/>
            <c:explosion val="33"/>
            <c:spPr>
              <a:solidFill>
                <a:schemeClr val="accent4"/>
              </a:solidFill>
            </c:spPr>
          </c:dPt>
          <c:dPt>
            <c:idx val="1"/>
            <c:bubble3D val="0"/>
            <c:explosion val="0"/>
            <c:spPr>
              <a:solidFill>
                <a:srgbClr val="00B050"/>
              </a:solidFill>
            </c:spPr>
          </c:dPt>
          <c:dPt>
            <c:idx val="2"/>
            <c:bubble3D val="0"/>
            <c:explosion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Private Sector</c:v>
                </c:pt>
                <c:pt idx="1">
                  <c:v>Cantons</c:v>
                </c:pt>
                <c:pt idx="2">
                  <c:v>Confederation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87877803934305E-2"/>
          <c:y val="4.6374127091981521E-2"/>
          <c:w val="0.54386787347457854"/>
          <c:h val="0.90725174581603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Gross costs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2029618363168624E-2"/>
                  <c:y val="-2.320877273334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03898641544646E-2"/>
                  <c:y val="8.7032897750051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5350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Productive output of apprentices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2029618363168624E-2"/>
                  <c:y val="-2.320877273334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48289921123246E-2"/>
                  <c:y val="2.9010965916683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1">
                  <c:v>5824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Net benefit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2029753680982845E-2"/>
                  <c:y val="-5.802193183336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66826161263741E-2"/>
                  <c:y val="-8.7032897750051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923008"/>
        <c:axId val="94941184"/>
        <c:axId val="0"/>
      </c:bar3DChart>
      <c:catAx>
        <c:axId val="94923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4941184"/>
        <c:crosses val="autoZero"/>
        <c:auto val="1"/>
        <c:lblAlgn val="ctr"/>
        <c:lblOffset val="100"/>
        <c:noMultiLvlLbl val="0"/>
      </c:catAx>
      <c:valAx>
        <c:axId val="94941184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2300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821305841924399"/>
          <c:y val="0.18867924528301888"/>
          <c:w val="0.27147766323024053"/>
          <c:h val="0.619738751814223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66156561901481"/>
          <c:y val="3.2216732591433719E-2"/>
          <c:w val="0.44480848281814839"/>
          <c:h val="0.858031444637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0.03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Not seeking employment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0.26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Tabelle1!$D$2:$D$6</c:f>
              <c:numCache>
                <c:formatCode>0%</c:formatCode>
                <c:ptCount val="5"/>
                <c:pt idx="0">
                  <c:v>0.68</c:v>
                </c:pt>
                <c:pt idx="1">
                  <c:v>0.83</c:v>
                </c:pt>
                <c:pt idx="2">
                  <c:v>0.82</c:v>
                </c:pt>
                <c:pt idx="3">
                  <c:v>0.92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7984"/>
        <c:axId val="115441024"/>
      </c:barChart>
      <c:catAx>
        <c:axId val="92057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5441024"/>
        <c:crosses val="autoZero"/>
        <c:auto val="1"/>
        <c:lblAlgn val="ctr"/>
        <c:lblOffset val="100"/>
        <c:noMultiLvlLbl val="0"/>
      </c:catAx>
      <c:valAx>
        <c:axId val="115441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05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12270621402935"/>
          <c:y val="0.20166313981462347"/>
          <c:w val="0.20529556544999272"/>
          <c:h val="0.44437620841573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</dgm:ptLst>
  <dgm:cxnLst>
    <dgm:cxn modelId="{45C47C39-2BB4-47AF-9743-FE54C09CA846}" type="presOf" srcId="{59858D24-66DF-40D2-BCD9-E162CE536EAC}" destId="{E60D60E7-7758-4079-AD76-0E4C9EE1C070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0.61062</cdr:x>
      <cdr:y>0.19697</cdr:y>
    </cdr:from>
    <cdr:to>
      <cdr:x>0.88496</cdr:x>
      <cdr:y>0.26821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968552" y="936104"/>
          <a:ext cx="22322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de-CH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0.61017</cdr:x>
      <cdr:y>0.07576</cdr:y>
    </cdr:from>
    <cdr:to>
      <cdr:x>0.9322</cdr:x>
      <cdr:y>0.18585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184580" y="360052"/>
          <a:ext cx="2736271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4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Training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costs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wages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apprentices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0.04237</cdr:x>
      <cdr:y>0.80303</cdr:y>
    </cdr:from>
    <cdr:to>
      <cdr:x>0.25424</cdr:x>
      <cdr:y>0.95846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60016" y="3816423"/>
          <a:ext cx="1800247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Vocational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schools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-Career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guidance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de-CH" sz="1400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upervision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0.0339</cdr:x>
      <cdr:y>0.01515</cdr:y>
    </cdr:from>
    <cdr:to>
      <cdr:x>0.55932</cdr:x>
      <cdr:y>0.17058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88032" y="72008"/>
          <a:ext cx="4464496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Contributions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cantons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-Development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Swiss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apprenticeship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system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-Strategic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oversight</a:t>
          </a:r>
          <a:endParaRPr lang="de-CH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0.61017</cdr:x>
      <cdr:y>0.24242</cdr:y>
    </cdr:from>
    <cdr:to>
      <cdr:x>0.65254</cdr:x>
      <cdr:y>0.31818</cdr:y>
    </cdr:to>
    <cdr:cxnSp macro="">
      <cdr:nvCxnSpPr>
        <cdr:cNvPr id="7" name="Gerade Verbindung mit Pfeil 6"/>
        <cdr:cNvCxnSpPr/>
      </cdr:nvCxnSpPr>
      <cdr:spPr>
        <a:xfrm xmlns:a="http://schemas.openxmlformats.org/drawingml/2006/main" flipV="1">
          <a:off x="5184576" y="1152128"/>
          <a:ext cx="360040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4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0.22881</cdr:x>
      <cdr:y>0.18182</cdr:y>
    </cdr:from>
    <cdr:to>
      <cdr:x>0.24576</cdr:x>
      <cdr:y>0.22727</cdr:y>
    </cdr:to>
    <cdr:cxnSp macro="">
      <cdr:nvCxnSpPr>
        <cdr:cNvPr id="9" name="Gerade Verbindung mit Pfeil 8"/>
        <cdr:cNvCxnSpPr/>
      </cdr:nvCxnSpPr>
      <cdr:spPr>
        <a:xfrm xmlns:a="http://schemas.openxmlformats.org/drawingml/2006/main" flipH="1" flipV="1">
          <a:off x="1944216" y="864096"/>
          <a:ext cx="144016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0.09322</cdr:x>
      <cdr:y>0.68182</cdr:y>
    </cdr:from>
    <cdr:to>
      <cdr:x>0.16102</cdr:x>
      <cdr:y>0.78788</cdr:y>
    </cdr:to>
    <cdr:cxnSp macro="">
      <cdr:nvCxnSpPr>
        <cdr:cNvPr id="11" name="Gerade Verbindung mit Pfeil 10"/>
        <cdr:cNvCxnSpPr/>
      </cdr:nvCxnSpPr>
      <cdr:spPr>
        <a:xfrm xmlns:a="http://schemas.openxmlformats.org/drawingml/2006/main" flipH="1">
          <a:off x="792088" y="3240360"/>
          <a:ext cx="576064" cy="5040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B85A3C-3CCA-4F49-86D0-8490B55869D6}" type="datetimeFigureOut">
              <a:rPr lang="de-DE"/>
              <a:pPr>
                <a:defRPr/>
              </a:pPr>
              <a:t>06.03.2017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3970"/>
            <a:ext cx="5335270" cy="452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46197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546197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FA9D5E-CB5A-412F-8F96-152E0E41F62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12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A9D5E-CB5A-412F-8F96-152E0E41F62A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14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A9D5E-CB5A-412F-8F96-152E0E41F62A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4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0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2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6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de-CH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4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4414" y="2500307"/>
            <a:ext cx="6286544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14414" y="5143512"/>
            <a:ext cx="62865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66310"/>
            <a:ext cx="4166616" cy="7498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C05C5A-8358-4049-9262-F893FD3E712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1214438" y="6143625"/>
            <a:ext cx="7572375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0" indent="0">
              <a:buNone/>
              <a:defRPr sz="2100"/>
            </a:lvl2pPr>
            <a:lvl3pPr marL="0" indent="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2643206" cy="357218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900"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AF48E7-00D7-496A-8547-AF8691673963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214438" y="2357438"/>
            <a:ext cx="62865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DD7716-C4EE-40A6-8ADC-F2D9F1D2E59A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214438" y="2428875"/>
            <a:ext cx="721518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6DB4D0-C365-46C9-AACF-003FB787FFC7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 userDrawn="1"/>
        </p:nvGraphicFramePr>
        <p:xfrm>
          <a:off x="1214414" y="2428868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8A10D8-EB76-4399-9CCE-96B1F1E67786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115616" y="1700808"/>
            <a:ext cx="7318002" cy="4608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  <a:t>Reach Higher Convening, March 6, 2017</a:t>
            </a:r>
            <a:b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</a:br>
            <a:r>
              <a:rPr lang="en-US" sz="2500" b="0" dirty="0" smtClean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  <a:t/>
            </a:r>
            <a:br>
              <a:rPr lang="en-US" sz="2500" b="0" dirty="0" smtClean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</a:br>
            <a:r>
              <a:rPr lang="en-US" sz="2500" dirty="0" smtClean="0">
                <a:latin typeface="Calibri" panose="020F0502020204030204" pitchFamily="34" charset="0"/>
              </a:rPr>
              <a:t>Tracy Dove, </a:t>
            </a:r>
            <a:r>
              <a:rPr lang="en-US" sz="2500" dirty="0" err="1" smtClean="0">
                <a:latin typeface="Calibri" panose="020F0502020204030204" pitchFamily="34" charset="0"/>
              </a:rPr>
              <a:t>Ph.D</a:t>
            </a:r>
            <a:r>
              <a:rPr lang="en-US" sz="2500" dirty="0" smtClean="0">
                <a:latin typeface="Calibri" panose="020F0502020204030204" pitchFamily="34" charset="0"/>
              </a:rPr>
              <a:t/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</a:rPr>
              <a:t>Scientific Advisor, Embassy of Switzerland</a:t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</a:rPr>
              <a:t/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</a:rPr>
              <a:t>Sustainability in the Face of Change:</a:t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</a:rPr>
              <a:t>Swiss-Style Apprenticeships in the USA</a:t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</a:rPr>
              <a:t/>
            </a:r>
            <a:br>
              <a:rPr lang="en-US" sz="2500" dirty="0">
                <a:latin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</a:rPr>
              <a:t>@</a:t>
            </a:r>
            <a:r>
              <a:rPr lang="en-US" sz="2500" dirty="0" err="1" smtClean="0">
                <a:latin typeface="Calibri" panose="020F0502020204030204" pitchFamily="34" charset="0"/>
              </a:rPr>
              <a:t>Martin_Dahinden</a:t>
            </a:r>
            <a:r>
              <a:rPr lang="en-US" sz="2500" dirty="0" smtClean="0">
                <a:latin typeface="Calibri" panose="020F0502020204030204" pitchFamily="34" charset="0"/>
              </a:rPr>
              <a:t/>
            </a:r>
            <a:br>
              <a:rPr lang="en-US" sz="2500" dirty="0" smtClean="0">
                <a:latin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</a:rPr>
              <a:t>@</a:t>
            </a:r>
            <a:r>
              <a:rPr lang="en-US" sz="2500" dirty="0" err="1" smtClean="0">
                <a:latin typeface="Calibri" panose="020F0502020204030204" pitchFamily="34" charset="0"/>
              </a:rPr>
              <a:t>SwissEmbassyUSA</a:t>
            </a: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b="81269"/>
          <a:stretch/>
        </p:blipFill>
        <p:spPr bwMode="auto">
          <a:xfrm>
            <a:off x="827584" y="332656"/>
            <a:ext cx="5762625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1691" r="90452" b="83018"/>
          <a:stretch/>
        </p:blipFill>
        <p:spPr bwMode="auto">
          <a:xfrm>
            <a:off x="2195736" y="4489322"/>
            <a:ext cx="711020" cy="97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462042" cy="714379"/>
          </a:xfrm>
        </p:spPr>
        <p:txBody>
          <a:bodyPr/>
          <a:lstStyle/>
          <a:p>
            <a:r>
              <a:rPr lang="en-GB" sz="2800" dirty="0" smtClean="0"/>
              <a:t>Outcomes of Swiss apprenticeship system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3808" y="2289934"/>
            <a:ext cx="525658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Labour market orientation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Skill mix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Quality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Permeability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Portability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Cost efficiency</a:t>
            </a:r>
          </a:p>
          <a:p>
            <a:pPr marL="457200" indent="-457200">
              <a:buClr>
                <a:srgbClr val="DA1F28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019328" y="1366225"/>
            <a:ext cx="7318002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/>
              <a:t>The Swiss Apprenticeship Model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b="81269"/>
          <a:stretch/>
        </p:blipFill>
        <p:spPr bwMode="auto">
          <a:xfrm>
            <a:off x="827584" y="332656"/>
            <a:ext cx="5762625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3446"/>
            <a:ext cx="6261331" cy="411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462042" cy="714379"/>
          </a:xfrm>
        </p:spPr>
        <p:txBody>
          <a:bodyPr/>
          <a:lstStyle/>
          <a:p>
            <a:r>
              <a:rPr lang="en-GB" sz="2800" dirty="0" smtClean="0"/>
              <a:t>Features of Swiss apprenticeship system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3808" y="2289934"/>
            <a:ext cx="525658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Public-private partnership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Integrated into education system: Permeability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rgbClr val="DA1F28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>
                <a:solidFill>
                  <a:prstClr val="black"/>
                </a:solidFill>
              </a:rPr>
              <a:t>Labour market orientation</a:t>
            </a:r>
          </a:p>
          <a:p>
            <a:pPr marL="457200" indent="-457200">
              <a:buClr>
                <a:srgbClr val="DA1F28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60603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Public-private partnership: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1 mission – 3 partners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26729" y="2420888"/>
            <a:ext cx="4981575" cy="23955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dirty="0">
              <a:solidFill>
                <a:srgbClr val="44B9E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568" y="2780928"/>
            <a:ext cx="3096344" cy="12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Confederation</a:t>
            </a:r>
            <a:endParaRPr lang="en-GB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Strategic management and development  </a:t>
            </a:r>
            <a:endParaRPr lang="en-GB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88024" y="2132856"/>
            <a:ext cx="3096344" cy="1296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Cantons </a:t>
            </a:r>
          </a:p>
          <a:p>
            <a:endParaRPr lang="en-GB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Vocational Schools and supervision</a:t>
            </a:r>
            <a:endParaRPr lang="en-GB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707904" y="4581128"/>
            <a:ext cx="3096344" cy="129614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Private sector</a:t>
            </a:r>
          </a:p>
          <a:p>
            <a:endParaRPr lang="en-GB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Apprenticeship </a:t>
            </a:r>
            <a:r>
              <a:rPr lang="en-GB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positions </a:t>
            </a:r>
            <a:r>
              <a:rPr lang="en-GB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training content</a:t>
            </a:r>
            <a:endParaRPr lang="en-GB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Funding of apprenticeship system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02630572"/>
              </p:ext>
            </p:extLst>
          </p:nvPr>
        </p:nvGraphicFramePr>
        <p:xfrm>
          <a:off x="323528" y="1340768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0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8038082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Cost/benefit ratio for Swiss companies offering apprenticeships in </a:t>
            </a:r>
            <a:r>
              <a:rPr lang="en-GB" dirty="0">
                <a:latin typeface="Arial" charset="0"/>
                <a:cs typeface="Arial" charset="0"/>
              </a:rPr>
              <a:t>C</a:t>
            </a:r>
            <a:r>
              <a:rPr lang="en-GB" dirty="0" smtClean="0">
                <a:latin typeface="Arial" charset="0"/>
                <a:cs typeface="Arial" charset="0"/>
              </a:rPr>
              <a:t>HF million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1" name="Inhaltsplatzhalt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44077802"/>
              </p:ext>
            </p:extLst>
          </p:nvPr>
        </p:nvGraphicFramePr>
        <p:xfrm>
          <a:off x="1259632" y="2204864"/>
          <a:ext cx="7391400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000" dirty="0" smtClean="0">
                <a:latin typeface="Arial" charset="0"/>
                <a:cs typeface="Arial" charset="0"/>
              </a:rPr>
              <a:t>The Apprenticeship as a first step into the labour market and lifelong learning</a:t>
            </a:r>
          </a:p>
        </p:txBody>
      </p:sp>
      <p:sp>
        <p:nvSpPr>
          <p:cNvPr id="11" name="Rechteckiger Pfeil 10"/>
          <p:cNvSpPr/>
          <p:nvPr/>
        </p:nvSpPr>
        <p:spPr>
          <a:xfrm rot="5400000" flipH="1" flipV="1">
            <a:off x="720351" y="4839101"/>
            <a:ext cx="2153517" cy="7869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411760" y="5733256"/>
            <a:ext cx="3600400" cy="86409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Apprenticeship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iger Pfeil 12"/>
          <p:cNvSpPr/>
          <p:nvPr/>
        </p:nvSpPr>
        <p:spPr>
          <a:xfrm rot="16200000" flipH="1">
            <a:off x="2354408" y="1931487"/>
            <a:ext cx="618761" cy="10801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47864" y="1556792"/>
            <a:ext cx="5400600" cy="3888432"/>
          </a:xfrm>
          <a:prstGeom prst="roundRect">
            <a:avLst>
              <a:gd name="adj" fmla="val 16451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3491880" y="1772816"/>
            <a:ext cx="4392488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Cantonal universities  / </a:t>
            </a:r>
            <a:b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federal institutes of technology</a:t>
            </a:r>
          </a:p>
          <a:p>
            <a:pPr algn="ctr"/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(Federal vocational Baccalaureate + University Aptitude Test)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491880" y="3014538"/>
            <a:ext cx="4392488" cy="63048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Universities of applied sciences (</a:t>
            </a:r>
            <a:r>
              <a:rPr lang="en-GB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UAS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(Federal vocational Baccalaureate)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491880" y="3789040"/>
            <a:ext cx="4392488" cy="63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Professional education and training (PET)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491880" y="4527192"/>
            <a:ext cx="4392488" cy="63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Apprenticeship 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(Reorientation, further qualifications)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 rot="16200000">
            <a:off x="6715843" y="3196578"/>
            <a:ext cx="3168353" cy="60885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Job-related continuing education and training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611560" y="2852936"/>
            <a:ext cx="2520280" cy="1080120"/>
          </a:xfrm>
          <a:prstGeom prst="round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Labour Market</a:t>
            </a:r>
            <a:endParaRPr lang="en-GB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iger Pfeil 17"/>
          <p:cNvSpPr/>
          <p:nvPr/>
        </p:nvSpPr>
        <p:spPr>
          <a:xfrm rot="10800000" flipH="1">
            <a:off x="2195737" y="4155803"/>
            <a:ext cx="1078430" cy="64134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echteckiger Pfeil 21"/>
          <p:cNvSpPr/>
          <p:nvPr/>
        </p:nvSpPr>
        <p:spPr>
          <a:xfrm rot="5400000" flipH="1">
            <a:off x="6227993" y="5589048"/>
            <a:ext cx="720080" cy="720462"/>
          </a:xfrm>
          <a:prstGeom prst="bentArrow">
            <a:avLst>
              <a:gd name="adj1" fmla="val 25000"/>
              <a:gd name="adj2" fmla="val 22354"/>
              <a:gd name="adj3" fmla="val 25000"/>
              <a:gd name="adj4" fmla="val 87500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045852" y="980728"/>
            <a:ext cx="688595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/>
              <a:t>A comprehensive and </a:t>
            </a:r>
            <a:r>
              <a:rPr lang="en-GB" sz="2800" dirty="0" err="1" smtClean="0"/>
              <a:t>labor</a:t>
            </a:r>
            <a:r>
              <a:rPr lang="en-GB" sz="2800" dirty="0" smtClean="0"/>
              <a:t> </a:t>
            </a:r>
            <a:r>
              <a:rPr lang="en-GB" sz="2800" dirty="0"/>
              <a:t>market oriented </a:t>
            </a:r>
            <a:r>
              <a:rPr lang="en-GB" sz="2800" dirty="0" smtClean="0"/>
              <a:t>educational </a:t>
            </a:r>
            <a:r>
              <a:rPr lang="en-GB" sz="2800" dirty="0"/>
              <a:t>p</a:t>
            </a:r>
            <a:r>
              <a:rPr lang="en-GB" sz="2800" dirty="0" smtClean="0"/>
              <a:t>athway</a:t>
            </a:r>
            <a:endParaRPr lang="en-GB" sz="2800" dirty="0" smtClean="0">
              <a:latin typeface="Arial" charset="0"/>
              <a:cs typeface="Arial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" y="3212976"/>
            <a:ext cx="1008214" cy="158373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37" y="3218958"/>
            <a:ext cx="1011220" cy="157775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13" y="3210529"/>
            <a:ext cx="1016247" cy="158618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62190" y="4768780"/>
            <a:ext cx="181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Practice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70228" y="4768780"/>
            <a:ext cx="181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Theory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5261199"/>
            <a:ext cx="334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3-4 days per </a:t>
            </a:r>
            <a:r>
              <a:rPr lang="en-GB" sz="2000" b="1" dirty="0" smtClean="0">
                <a:solidFill>
                  <a:prstClr val="black"/>
                </a:solidFill>
              </a:rPr>
              <a:t>week of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in-company training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and industry courses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17355" y="5261199"/>
            <a:ext cx="4116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1-2 days per </a:t>
            </a:r>
            <a:r>
              <a:rPr lang="en-GB" sz="2000" b="1" dirty="0" smtClean="0">
                <a:solidFill>
                  <a:prstClr val="black"/>
                </a:solidFill>
              </a:rPr>
              <a:t>week of classroom instruction at Vocational School (FVB is optional)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17332" y="1983157"/>
            <a:ext cx="7542995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Federal Certificate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or 4-year Federal Diploma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Vocational Baccalaureate (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FVB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3807829" y="4737656"/>
            <a:ext cx="681000" cy="689394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55" y="3221291"/>
            <a:ext cx="2377454" cy="15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53" y="3221291"/>
            <a:ext cx="1370575" cy="158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50074" cy="714379"/>
          </a:xfrm>
        </p:spPr>
        <p:txBody>
          <a:bodyPr/>
          <a:lstStyle/>
          <a:p>
            <a:r>
              <a:rPr lang="en-GB" dirty="0" smtClean="0"/>
              <a:t>Labour market oriented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/>
              <a:t>High employability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6813400" cy="357218"/>
          </a:xfrm>
        </p:spPr>
        <p:txBody>
          <a:bodyPr/>
          <a:lstStyle/>
          <a:p>
            <a:r>
              <a:rPr lang="en-GB" dirty="0" smtClean="0"/>
              <a:t>Source: Swiss Federal Statistical Office (</a:t>
            </a:r>
            <a:r>
              <a:rPr lang="en-GB" dirty="0" err="1" smtClean="0"/>
              <a:t>FSO</a:t>
            </a:r>
            <a:r>
              <a:rPr lang="en-GB" dirty="0" smtClean="0"/>
              <a:t>) / Swiss Labour Force Survey (</a:t>
            </a:r>
            <a:r>
              <a:rPr lang="en-GB" dirty="0" err="1" smtClean="0"/>
              <a:t>SLFS</a:t>
            </a:r>
            <a:r>
              <a:rPr lang="en-GB" dirty="0" smtClean="0"/>
              <a:t>); </a:t>
            </a:r>
          </a:p>
          <a:p>
            <a:r>
              <a:rPr lang="en-GB" dirty="0" smtClean="0"/>
              <a:t>Estimates by Federal Department of Economic Affairs, Education and Research (</a:t>
            </a:r>
            <a:r>
              <a:rPr lang="en-GB" dirty="0" err="1" smtClean="0"/>
              <a:t>EAER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77B234-E6DE-45F7-BE49-E3D028D7DF2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6308231"/>
              </p:ext>
            </p:extLst>
          </p:nvPr>
        </p:nvGraphicFramePr>
        <p:xfrm>
          <a:off x="395536" y="1700808"/>
          <a:ext cx="8424936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67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schlag_Standardpräsentation_BBT_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Standardpräsentation_Schweizer_Berufsbildung_für_internationales_Publikum_2014_englisch_V_6"/>
    <f:field ref="objsubject" par="" edit="true" text=""/>
    <f:field ref="objcreatedby" par="" text="Jahiu, Mergim, SBFI"/>
    <f:field ref="objcreatedat" par="" text="23.12.2014 13:54:51"/>
    <f:field ref="objchangedby" par="" text="Jahiu, Mergim, SBFI"/>
    <f:field ref="objmodifiedat" par="" text="08.01.2015 16:52:01"/>
    <f:field ref="doc_FSCFOLIO_1_1001_FieldDocumentNumber" par="" text=""/>
    <f:field ref="doc_FSCFOLIO_1_1001_FieldSubject" par="" edit="true" text=""/>
    <f:field ref="FSCFOLIO_1_1001_FieldCurrentUser" par="" text="SBFI Sarah Daepp"/>
    <f:field ref="CCAPRECONFIG_15_1001_Objektname" par="" edit="true" text="Standardpräsentation_Schweizer_Berufsbildung_für_internationales_Publikum_2014_englisch_V_6"/>
    <f:field ref="CHPRECONFIG_1_1001_Objektname" par="" edit="true" text="Standardpräsentation_Schweizer_Berufsbildung_für_internationales_Publikum_2014_englisch_V_6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Vorschlag_Standardpräsentation_BBT_d</Template>
  <TotalTime>0</TotalTime>
  <Words>268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Calibri</vt:lpstr>
      <vt:lpstr>Vorschlag_Standardpräsentation_BBT_d</vt:lpstr>
      <vt:lpstr>Reach Higher Convening, March 6, 2017  Tracy Dove, Ph.D Scientific Advisor, Embassy of Switzerland  Sustainability in the Face of Change: Swiss-Style Apprenticeships in the USA  @Martin_Dahinden @SwissEmbassyUSA  </vt:lpstr>
      <vt:lpstr>The Swiss Apprenticeship Model  </vt:lpstr>
      <vt:lpstr>Features of Swiss apprenticeship system</vt:lpstr>
      <vt:lpstr>Public-private partnership: 1 mission – 3 partners</vt:lpstr>
      <vt:lpstr>Funding of apprenticeship system</vt:lpstr>
      <vt:lpstr>Cost/benefit ratio for Swiss companies offering apprenticeships in CHF million  </vt:lpstr>
      <vt:lpstr>The Apprenticeship as a first step into the labour market and lifelong learning</vt:lpstr>
      <vt:lpstr>A comprehensive and labor market oriented educational pathway</vt:lpstr>
      <vt:lpstr>Labour market oriented   High employability</vt:lpstr>
      <vt:lpstr>Outcomes of Swiss apprenticeship system</vt:lpstr>
    </vt:vector>
  </TitlesOfParts>
  <Company>EVD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Arial_52_fett</dc:title>
  <dc:creator>Désirée Kunze</dc:creator>
  <cp:lastModifiedBy>Dove Tracy EDA DOR</cp:lastModifiedBy>
  <cp:revision>396</cp:revision>
  <cp:lastPrinted>2014-10-13T17:08:39Z</cp:lastPrinted>
  <dcterms:created xsi:type="dcterms:W3CDTF">2009-07-29T09:47:09Z</dcterms:created>
  <dcterms:modified xsi:type="dcterms:W3CDTF">2017-03-06T15:36:23Z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VDCFG@15.1400:DocumentID">
    <vt:lpwstr/>
  </property>
  <property fmtid="{D5CDD505-2E9C-101B-9397-08002B2CF9AE}" pid="3" name="FSC#EVDCFG@15.1400:DossierBarCode">
    <vt:lpwstr/>
  </property>
  <property fmtid="{D5CDD505-2E9C-101B-9397-08002B2CF9AE}" pid="4" name="FSC#EVDCFG@15.1400:ActualVersionNumber">
    <vt:lpwstr>1</vt:lpwstr>
  </property>
  <property fmtid="{D5CDD505-2E9C-101B-9397-08002B2CF9AE}" pid="5" name="FSC#EVDCFG@15.1400:ActualVersionCreatedAt">
    <vt:lpwstr>2014-12-23T13:54:51</vt:lpwstr>
  </property>
  <property fmtid="{D5CDD505-2E9C-101B-9397-08002B2CF9AE}" pid="6" name="FSC#EVDCFG@15.1400:ResponsibleBureau_DE">
    <vt:lpwstr>Staatssekretariat für Bildung, Forschung und Innovation SBFI</vt:lpwstr>
  </property>
  <property fmtid="{D5CDD505-2E9C-101B-9397-08002B2CF9AE}" pid="7" name="FSC#EVDCFG@15.1400:ResponsibleBureau_EN">
    <vt:lpwstr>State Secretariat for Education, Research and Innovation SERI</vt:lpwstr>
  </property>
  <property fmtid="{D5CDD505-2E9C-101B-9397-08002B2CF9AE}" pid="8" name="FSC#EVDCFG@15.1400:ResponsibleBureau_FR">
    <vt:lpwstr>Secrétariat d'Etat à la formation, à la recherche et à l'innovation SEFRI</vt:lpwstr>
  </property>
  <property fmtid="{D5CDD505-2E9C-101B-9397-08002B2CF9AE}" pid="9" name="FSC#EVDCFG@15.1400:ResponsibleBureau_IT">
    <vt:lpwstr>Segreteria di Stato per la formazione, la ricerca e l'innovazione SEFRI</vt:lpwstr>
  </property>
  <property fmtid="{D5CDD505-2E9C-101B-9397-08002B2CF9AE}" pid="10" name="FSC#EVDCFG@15.1400:UserInChargeUserTitle">
    <vt:lpwstr/>
  </property>
  <property fmtid="{D5CDD505-2E9C-101B-9397-08002B2CF9AE}" pid="11" name="FSC#EVDCFG@15.1400:UserInChargeUserName">
    <vt:lpwstr>Lippuner</vt:lpwstr>
  </property>
  <property fmtid="{D5CDD505-2E9C-101B-9397-08002B2CF9AE}" pid="12" name="FSC#EVDCFG@15.1400:UserInChargeUserFirstname">
    <vt:lpwstr/>
  </property>
  <property fmtid="{D5CDD505-2E9C-101B-9397-08002B2CF9AE}" pid="13" name="FSC#EVDCFG@15.1400:UserInChargeUserEnvSalutationDE">
    <vt:lpwstr>Projektverantwortliche_x000d_
Ressort Internationale Bildungsprojekte_x000d_
Responsable de projets_x000d_
Section Projets internationaux en éducation_x000d_
Project Manager_x000d_
Section International Education Projects</vt:lpwstr>
  </property>
  <property fmtid="{D5CDD505-2E9C-101B-9397-08002B2CF9AE}" pid="14" name="FSC#EVDCFG@15.1400:UserInChargeUserEnvSalutationEN">
    <vt:lpwstr/>
  </property>
  <property fmtid="{D5CDD505-2E9C-101B-9397-08002B2CF9AE}" pid="15" name="FSC#EVDCFG@15.1400:UserInChargeUserEnvSalutationFR">
    <vt:lpwstr/>
  </property>
  <property fmtid="{D5CDD505-2E9C-101B-9397-08002B2CF9AE}" pid="16" name="FSC#EVDCFG@15.1400:UserInChargeUserEnvSalutationIT">
    <vt:lpwstr/>
  </property>
  <property fmtid="{D5CDD505-2E9C-101B-9397-08002B2CF9AE}" pid="17" name="FSC#EVDCFG@15.1400:FilerespUserPersonTitle">
    <vt:lpwstr>SBFI</vt:lpwstr>
  </property>
  <property fmtid="{D5CDD505-2E9C-101B-9397-08002B2CF9AE}" pid="18" name="FSC#EVDCFG@15.1400:Address">
    <vt:lpwstr/>
  </property>
  <property fmtid="{D5CDD505-2E9C-101B-9397-08002B2CF9AE}" pid="19" name="FSC#EVDCFG@15.1400:PositionNumber">
    <vt:lpwstr>622</vt:lpwstr>
  </property>
  <property fmtid="{D5CDD505-2E9C-101B-9397-08002B2CF9AE}" pid="20" name="FSC#EVDCFG@15.1400:Dossierref">
    <vt:lpwstr>622/2011/08857</vt:lpwstr>
  </property>
  <property fmtid="{D5CDD505-2E9C-101B-9397-08002B2CF9AE}" pid="21" name="FSC#EVDCFG@15.1400:FileRespEmail">
    <vt:lpwstr>claudia.lippuner@sbfi.admin.ch</vt:lpwstr>
  </property>
  <property fmtid="{D5CDD505-2E9C-101B-9397-08002B2CF9AE}" pid="22" name="FSC#EVDCFG@15.1400:FileRespFax">
    <vt:lpwstr>+41 58 464 96 14</vt:lpwstr>
  </property>
  <property fmtid="{D5CDD505-2E9C-101B-9397-08002B2CF9AE}" pid="23" name="FSC#EVDCFG@15.1400:FileRespHome">
    <vt:lpwstr>Bern</vt:lpwstr>
  </property>
  <property fmtid="{D5CDD505-2E9C-101B-9397-08002B2CF9AE}" pid="24" name="FSC#EVDCFG@15.1400:FileResponsible">
    <vt:lpwstr>Claudia Lippuner</vt:lpwstr>
  </property>
  <property fmtid="{D5CDD505-2E9C-101B-9397-08002B2CF9AE}" pid="25" name="FSC#EVDCFG@15.1400:UserInCharge">
    <vt:lpwstr/>
  </property>
  <property fmtid="{D5CDD505-2E9C-101B-9397-08002B2CF9AE}" pid="26" name="FSC#EVDCFG@15.1400:FileRespOrg">
    <vt:lpwstr>Forschungs- und Innovationsprogramme</vt:lpwstr>
  </property>
  <property fmtid="{D5CDD505-2E9C-101B-9397-08002B2CF9AE}" pid="27" name="FSC#EVDCFG@15.1400:FileRespOrgHome">
    <vt:lpwstr>Bern</vt:lpwstr>
  </property>
  <property fmtid="{D5CDD505-2E9C-101B-9397-08002B2CF9AE}" pid="28" name="FSC#EVDCFG@15.1400:FileRespOrgStreet">
    <vt:lpwstr>Effingerstrasse 27</vt:lpwstr>
  </property>
  <property fmtid="{D5CDD505-2E9C-101B-9397-08002B2CF9AE}" pid="29" name="FSC#EVDCFG@15.1400:FileRespOrgZipCode">
    <vt:lpwstr>3003</vt:lpwstr>
  </property>
  <property fmtid="{D5CDD505-2E9C-101B-9397-08002B2CF9AE}" pid="30" name="FSC#EVDCFG@15.1400:FileRespshortsign">
    <vt:lpwstr>lic</vt:lpwstr>
  </property>
  <property fmtid="{D5CDD505-2E9C-101B-9397-08002B2CF9AE}" pid="31" name="FSC#EVDCFG@15.1400:FileRespStreet">
    <vt:lpwstr>Einsteinstrasse 2</vt:lpwstr>
  </property>
  <property fmtid="{D5CDD505-2E9C-101B-9397-08002B2CF9AE}" pid="32" name="FSC#EVDCFG@15.1400:FileRespTel">
    <vt:lpwstr>+41 58 463 79 84</vt:lpwstr>
  </property>
  <property fmtid="{D5CDD505-2E9C-101B-9397-08002B2CF9AE}" pid="33" name="FSC#EVDCFG@15.1400:FileRespZipCode">
    <vt:lpwstr>3003</vt:lpwstr>
  </property>
  <property fmtid="{D5CDD505-2E9C-101B-9397-08002B2CF9AE}" pid="34" name="FSC#EVDCFG@15.1400:OutAttachElectr">
    <vt:lpwstr/>
  </property>
  <property fmtid="{D5CDD505-2E9C-101B-9397-08002B2CF9AE}" pid="35" name="FSC#EVDCFG@15.1400:OutAttachPhysic">
    <vt:lpwstr/>
  </property>
  <property fmtid="{D5CDD505-2E9C-101B-9397-08002B2CF9AE}" pid="36" name="FSC#EVDCFG@15.1400:SignAcceptedDraft1">
    <vt:lpwstr/>
  </property>
  <property fmtid="{D5CDD505-2E9C-101B-9397-08002B2CF9AE}" pid="37" name="FSC#EVDCFG@15.1400:SignAcceptedDraft1FR">
    <vt:lpwstr/>
  </property>
  <property fmtid="{D5CDD505-2E9C-101B-9397-08002B2CF9AE}" pid="38" name="FSC#EVDCFG@15.1400:SignAcceptedDraft2">
    <vt:lpwstr/>
  </property>
  <property fmtid="{D5CDD505-2E9C-101B-9397-08002B2CF9AE}" pid="39" name="FSC#EVDCFG@15.1400:SignAcceptedDraft2FR">
    <vt:lpwstr/>
  </property>
  <property fmtid="{D5CDD505-2E9C-101B-9397-08002B2CF9AE}" pid="40" name="FSC#EVDCFG@15.1400:SignApproved1">
    <vt:lpwstr/>
  </property>
  <property fmtid="{D5CDD505-2E9C-101B-9397-08002B2CF9AE}" pid="41" name="FSC#EVDCFG@15.1400:SignApproved1FR">
    <vt:lpwstr/>
  </property>
  <property fmtid="{D5CDD505-2E9C-101B-9397-08002B2CF9AE}" pid="42" name="FSC#EVDCFG@15.1400:SignApproved2">
    <vt:lpwstr/>
  </property>
  <property fmtid="{D5CDD505-2E9C-101B-9397-08002B2CF9AE}" pid="43" name="FSC#EVDCFG@15.1400:SignApproved2FR">
    <vt:lpwstr/>
  </property>
  <property fmtid="{D5CDD505-2E9C-101B-9397-08002B2CF9AE}" pid="44" name="FSC#EVDCFG@15.1400:SubDossierBarCode">
    <vt:lpwstr/>
  </property>
  <property fmtid="{D5CDD505-2E9C-101B-9397-08002B2CF9AE}" pid="45" name="FSC#EVDCFG@15.1400:Subject">
    <vt:lpwstr/>
  </property>
  <property fmtid="{D5CDD505-2E9C-101B-9397-08002B2CF9AE}" pid="46" name="FSC#EVDCFG@15.1400:Title">
    <vt:lpwstr>Standardpräsentation_Schweizer_Berufsbildung_für_internationales_Publikum_2014_englisch_V_6</vt:lpwstr>
  </property>
  <property fmtid="{D5CDD505-2E9C-101B-9397-08002B2CF9AE}" pid="47" name="FSC#EVDCFG@15.1400:UserFunction">
    <vt:lpwstr>Sachbearbeiter/-in - in IBP/SBFI</vt:lpwstr>
  </property>
  <property fmtid="{D5CDD505-2E9C-101B-9397-08002B2CF9AE}" pid="48" name="FSC#EVDCFG@15.1400:SalutationEnglish">
    <vt:lpwstr>Research and Innovation Programmes</vt:lpwstr>
  </property>
  <property fmtid="{D5CDD505-2E9C-101B-9397-08002B2CF9AE}" pid="49" name="FSC#EVDCFG@15.1400:SalutationFrench">
    <vt:lpwstr>Programmes de recherche et d'innovation</vt:lpwstr>
  </property>
  <property fmtid="{D5CDD505-2E9C-101B-9397-08002B2CF9AE}" pid="50" name="FSC#EVDCFG@15.1400:SalutationGerman">
    <vt:lpwstr>Forschungs- und Innovationsprogramme</vt:lpwstr>
  </property>
  <property fmtid="{D5CDD505-2E9C-101B-9397-08002B2CF9AE}" pid="51" name="FSC#EVDCFG@15.1400:SalutationItalian">
    <vt:lpwstr>Programmi di ricerca e innovazione</vt:lpwstr>
  </property>
  <property fmtid="{D5CDD505-2E9C-101B-9397-08002B2CF9AE}" pid="52" name="FSC#EVDCFG@15.1400:SalutationEnglishUser">
    <vt:lpwstr/>
  </property>
  <property fmtid="{D5CDD505-2E9C-101B-9397-08002B2CF9AE}" pid="53" name="FSC#EVDCFG@15.1400:SalutationFrenchUser">
    <vt:lpwstr/>
  </property>
  <property fmtid="{D5CDD505-2E9C-101B-9397-08002B2CF9AE}" pid="54" name="FSC#EVDCFG@15.1400:SalutationGermanUser">
    <vt:lpwstr/>
  </property>
  <property fmtid="{D5CDD505-2E9C-101B-9397-08002B2CF9AE}" pid="55" name="FSC#EVDCFG@15.1400:SalutationItalianUser">
    <vt:lpwstr/>
  </property>
  <property fmtid="{D5CDD505-2E9C-101B-9397-08002B2CF9AE}" pid="56" name="FSC#EVDCFG@15.1400:FileRespOrgShortname">
    <vt:lpwstr>FIP/SBFI</vt:lpwstr>
  </property>
  <property fmtid="{D5CDD505-2E9C-101B-9397-08002B2CF9AE}" pid="57" name="FSC#EVDCFG@15.1400:ResponsibleEditorFirstname">
    <vt:lpwstr>Claudia</vt:lpwstr>
  </property>
  <property fmtid="{D5CDD505-2E9C-101B-9397-08002B2CF9AE}" pid="58" name="FSC#EVDCFG@15.1400:ResponsibleEditorSurname">
    <vt:lpwstr>Lippuner</vt:lpwstr>
  </property>
  <property fmtid="{D5CDD505-2E9C-101B-9397-08002B2CF9AE}" pid="59" name="FSC#EVDCFG@15.1400:GroupTitle">
    <vt:lpwstr>Forschungs- und Innovationsprogramme</vt:lpwstr>
  </property>
  <property fmtid="{D5CDD505-2E9C-101B-9397-08002B2CF9AE}" pid="60" name="FSC#COOELAK@1.1001:Subject">
    <vt:lpwstr>Übersicht über die bilateralen Kontakte und Aktivitäten_x000d_
</vt:lpwstr>
  </property>
  <property fmtid="{D5CDD505-2E9C-101B-9397-08002B2CF9AE}" pid="61" name="FSC#COOELAK@1.1001:FileReference">
    <vt:lpwstr>622/2011/08857</vt:lpwstr>
  </property>
  <property fmtid="{D5CDD505-2E9C-101B-9397-08002B2CF9AE}" pid="62" name="FSC#COOELAK@1.1001:FileRefYear">
    <vt:lpwstr>2011</vt:lpwstr>
  </property>
  <property fmtid="{D5CDD505-2E9C-101B-9397-08002B2CF9AE}" pid="63" name="FSC#COOELAK@1.1001:FileRefOrdinal">
    <vt:lpwstr>8857</vt:lpwstr>
  </property>
  <property fmtid="{D5CDD505-2E9C-101B-9397-08002B2CF9AE}" pid="64" name="FSC#COOELAK@1.1001:FileRefOU">
    <vt:lpwstr>FIP/SBFI</vt:lpwstr>
  </property>
  <property fmtid="{D5CDD505-2E9C-101B-9397-08002B2CF9AE}" pid="65" name="FSC#COOELAK@1.1001:Organization">
    <vt:lpwstr/>
  </property>
  <property fmtid="{D5CDD505-2E9C-101B-9397-08002B2CF9AE}" pid="66" name="FSC#COOELAK@1.1001:Owner">
    <vt:lpwstr>Jahiu Mergim, SBFI</vt:lpwstr>
  </property>
  <property fmtid="{D5CDD505-2E9C-101B-9397-08002B2CF9AE}" pid="67" name="FSC#COOELAK@1.1001:OwnerExtension">
    <vt:lpwstr>+41 58 462 51 55</vt:lpwstr>
  </property>
  <property fmtid="{D5CDD505-2E9C-101B-9397-08002B2CF9AE}" pid="68" name="FSC#COOELAK@1.1001:OwnerFaxExtension">
    <vt:lpwstr>+41 58 464 96 14</vt:lpwstr>
  </property>
  <property fmtid="{D5CDD505-2E9C-101B-9397-08002B2CF9AE}" pid="69" name="FSC#COOELAK@1.1001:DispatchedBy">
    <vt:lpwstr/>
  </property>
  <property fmtid="{D5CDD505-2E9C-101B-9397-08002B2CF9AE}" pid="70" name="FSC#COOELAK@1.1001:DispatchedAt">
    <vt:lpwstr/>
  </property>
  <property fmtid="{D5CDD505-2E9C-101B-9397-08002B2CF9AE}" pid="71" name="FSC#COOELAK@1.1001:ApprovedBy">
    <vt:lpwstr/>
  </property>
  <property fmtid="{D5CDD505-2E9C-101B-9397-08002B2CF9AE}" pid="72" name="FSC#COOELAK@1.1001:ApprovedAt">
    <vt:lpwstr/>
  </property>
  <property fmtid="{D5CDD505-2E9C-101B-9397-08002B2CF9AE}" pid="73" name="FSC#COOELAK@1.1001:Department">
    <vt:lpwstr>Internationale Bildungsprojekte (IBP/SBFI)</vt:lpwstr>
  </property>
  <property fmtid="{D5CDD505-2E9C-101B-9397-08002B2CF9AE}" pid="74" name="FSC#COOELAK@1.1001:CreatedAt">
    <vt:lpwstr>23.12.2014</vt:lpwstr>
  </property>
  <property fmtid="{D5CDD505-2E9C-101B-9397-08002B2CF9AE}" pid="75" name="FSC#COOELAK@1.1001:OU">
    <vt:lpwstr>Forschungs- und Innovationsprogramme (FIP/SBFI)</vt:lpwstr>
  </property>
  <property fmtid="{D5CDD505-2E9C-101B-9397-08002B2CF9AE}" pid="76" name="FSC#COOELAK@1.1001:Priority">
    <vt:lpwstr> ()</vt:lpwstr>
  </property>
  <property fmtid="{D5CDD505-2E9C-101B-9397-08002B2CF9AE}" pid="77" name="FSC#COOELAK@1.1001:ObjBarCode">
    <vt:lpwstr>*COO.2101.108.7.169108*</vt:lpwstr>
  </property>
  <property fmtid="{D5CDD505-2E9C-101B-9397-08002B2CF9AE}" pid="78" name="FSC#COOELAK@1.1001:RefBarCode">
    <vt:lpwstr>*COO.2101.108.6.896431*</vt:lpwstr>
  </property>
  <property fmtid="{D5CDD505-2E9C-101B-9397-08002B2CF9AE}" pid="79" name="FSC#COOELAK@1.1001:FileRefBarCode">
    <vt:lpwstr>*622/2011/08857*</vt:lpwstr>
  </property>
  <property fmtid="{D5CDD505-2E9C-101B-9397-08002B2CF9AE}" pid="80" name="FSC#COOELAK@1.1001:ExternalRef">
    <vt:lpwstr/>
  </property>
  <property fmtid="{D5CDD505-2E9C-101B-9397-08002B2CF9AE}" pid="81" name="FSC#COOELAK@1.1001:IncomingNumber">
    <vt:lpwstr/>
  </property>
  <property fmtid="{D5CDD505-2E9C-101B-9397-08002B2CF9AE}" pid="82" name="FSC#COOELAK@1.1001:IncomingSubject">
    <vt:lpwstr/>
  </property>
  <property fmtid="{D5CDD505-2E9C-101B-9397-08002B2CF9AE}" pid="83" name="FSC#COOELAK@1.1001:ProcessResponsible">
    <vt:lpwstr/>
  </property>
  <property fmtid="{D5CDD505-2E9C-101B-9397-08002B2CF9AE}" pid="84" name="FSC#COOELAK@1.1001:ProcessResponsiblePhone">
    <vt:lpwstr/>
  </property>
  <property fmtid="{D5CDD505-2E9C-101B-9397-08002B2CF9AE}" pid="85" name="FSC#COOELAK@1.1001:ProcessResponsibleMail">
    <vt:lpwstr/>
  </property>
  <property fmtid="{D5CDD505-2E9C-101B-9397-08002B2CF9AE}" pid="86" name="FSC#COOELAK@1.1001:ProcessResponsibleFax">
    <vt:lpwstr/>
  </property>
  <property fmtid="{D5CDD505-2E9C-101B-9397-08002B2CF9AE}" pid="87" name="FSC#COOELAK@1.1001:ApproverFirstName">
    <vt:lpwstr/>
  </property>
  <property fmtid="{D5CDD505-2E9C-101B-9397-08002B2CF9AE}" pid="88" name="FSC#COOELAK@1.1001:ApproverSurName">
    <vt:lpwstr/>
  </property>
  <property fmtid="{D5CDD505-2E9C-101B-9397-08002B2CF9AE}" pid="89" name="FSC#COOELAK@1.1001:ApproverTitle">
    <vt:lpwstr/>
  </property>
  <property fmtid="{D5CDD505-2E9C-101B-9397-08002B2CF9AE}" pid="90" name="FSC#COOELAK@1.1001:ExternalDate">
    <vt:lpwstr/>
  </property>
  <property fmtid="{D5CDD505-2E9C-101B-9397-08002B2CF9AE}" pid="91" name="FSC#COOELAK@1.1001:SettlementApprovedAt">
    <vt:lpwstr/>
  </property>
  <property fmtid="{D5CDD505-2E9C-101B-9397-08002B2CF9AE}" pid="92" name="FSC#COOELAK@1.1001:BaseNumber">
    <vt:lpwstr>622</vt:lpwstr>
  </property>
  <property fmtid="{D5CDD505-2E9C-101B-9397-08002B2CF9AE}" pid="93" name="FSC#COOELAK@1.1001:CurrentUserRolePos">
    <vt:lpwstr>Sachbearbeiter/-in</vt:lpwstr>
  </property>
  <property fmtid="{D5CDD505-2E9C-101B-9397-08002B2CF9AE}" pid="94" name="FSC#COOELAK@1.1001:CurrentUserEmail">
    <vt:lpwstr>sarah.daepp@sbfi.admin.ch</vt:lpwstr>
  </property>
  <property fmtid="{D5CDD505-2E9C-101B-9397-08002B2CF9AE}" pid="95" name="FSC#ELAKGOV@1.1001:PersonalSubjGender">
    <vt:lpwstr/>
  </property>
  <property fmtid="{D5CDD505-2E9C-101B-9397-08002B2CF9AE}" pid="96" name="FSC#ELAKGOV@1.1001:PersonalSubjFirstName">
    <vt:lpwstr/>
  </property>
  <property fmtid="{D5CDD505-2E9C-101B-9397-08002B2CF9AE}" pid="97" name="FSC#ELAKGOV@1.1001:PersonalSubjSurName">
    <vt:lpwstr/>
  </property>
  <property fmtid="{D5CDD505-2E9C-101B-9397-08002B2CF9AE}" pid="98" name="FSC#ELAKGOV@1.1001:PersonalSubjSalutation">
    <vt:lpwstr/>
  </property>
  <property fmtid="{D5CDD505-2E9C-101B-9397-08002B2CF9AE}" pid="99" name="FSC#ELAKGOV@1.1001:PersonalSubjAddress">
    <vt:lpwstr/>
  </property>
  <property fmtid="{D5CDD505-2E9C-101B-9397-08002B2CF9AE}" pid="100" name="FSC#ATSTATECFG@1.1001:Office">
    <vt:lpwstr/>
  </property>
  <property fmtid="{D5CDD505-2E9C-101B-9397-08002B2CF9AE}" pid="101" name="FSC#ATSTATECFG@1.1001:Agent">
    <vt:lpwstr>SBFI Claudia Lippuner</vt:lpwstr>
  </property>
  <property fmtid="{D5CDD505-2E9C-101B-9397-08002B2CF9AE}" pid="102" name="FSC#ATSTATECFG@1.1001:AgentPhone">
    <vt:lpwstr>+41 58 463 79 84</vt:lpwstr>
  </property>
  <property fmtid="{D5CDD505-2E9C-101B-9397-08002B2CF9AE}" pid="103" name="FSC#ATSTATECFG@1.1001:DepartmentFax">
    <vt:lpwstr>+41 31 324 96 15</vt:lpwstr>
  </property>
  <property fmtid="{D5CDD505-2E9C-101B-9397-08002B2CF9AE}" pid="104" name="FSC#ATSTATECFG@1.1001:DepartmentEmail">
    <vt:lpwstr>info@bbt.admin.ch</vt:lpwstr>
  </property>
  <property fmtid="{D5CDD505-2E9C-101B-9397-08002B2CF9AE}" pid="105" name="FSC#ATSTATECFG@1.1001:SubfileDate">
    <vt:lpwstr>21.05.2013</vt:lpwstr>
  </property>
  <property fmtid="{D5CDD505-2E9C-101B-9397-08002B2CF9AE}" pid="106" name="FSC#ATSTATECFG@1.1001:SubfileSubject">
    <vt:lpwstr/>
  </property>
  <property fmtid="{D5CDD505-2E9C-101B-9397-08002B2CF9AE}" pid="107" name="FSC#ATSTATECFG@1.1001:DepartmentZipCode">
    <vt:lpwstr>3003</vt:lpwstr>
  </property>
  <property fmtid="{D5CDD505-2E9C-101B-9397-08002B2CF9AE}" pid="108" name="FSC#ATSTATECFG@1.1001:DepartmentCountry">
    <vt:lpwstr/>
  </property>
  <property fmtid="{D5CDD505-2E9C-101B-9397-08002B2CF9AE}" pid="109" name="FSC#ATSTATECFG@1.1001:DepartmentCity">
    <vt:lpwstr>Bern</vt:lpwstr>
  </property>
  <property fmtid="{D5CDD505-2E9C-101B-9397-08002B2CF9AE}" pid="110" name="FSC#ATSTATECFG@1.1001:DepartmentStreet">
    <vt:lpwstr>Effingerstrasse 27</vt:lpwstr>
  </property>
  <property fmtid="{D5CDD505-2E9C-101B-9397-08002B2CF9AE}" pid="111" name="FSC#ATSTATECFG@1.1001:DepartmentDVR">
    <vt:lpwstr/>
  </property>
  <property fmtid="{D5CDD505-2E9C-101B-9397-08002B2CF9AE}" pid="112" name="FSC#ATSTATECFG@1.1001:DepartmentUID">
    <vt:lpwstr/>
  </property>
  <property fmtid="{D5CDD505-2E9C-101B-9397-08002B2CF9AE}" pid="113" name="FSC#ATSTATECFG@1.1001:SubfileReference">
    <vt:lpwstr>622/2011/08857</vt:lpwstr>
  </property>
  <property fmtid="{D5CDD505-2E9C-101B-9397-08002B2CF9AE}" pid="114" name="FSC#ATSTATECFG@1.1001:Clause">
    <vt:lpwstr/>
  </property>
  <property fmtid="{D5CDD505-2E9C-101B-9397-08002B2CF9AE}" pid="115" name="FSC#ATSTATECFG@1.1001:ApprovedSignature">
    <vt:lpwstr/>
  </property>
  <property fmtid="{D5CDD505-2E9C-101B-9397-08002B2CF9AE}" pid="116" name="FSC#ATSTATECFG@1.1001:BankAccount">
    <vt:lpwstr/>
  </property>
  <property fmtid="{D5CDD505-2E9C-101B-9397-08002B2CF9AE}" pid="117" name="FSC#ATSTATECFG@1.1001:BankAccountOwner">
    <vt:lpwstr/>
  </property>
  <property fmtid="{D5CDD505-2E9C-101B-9397-08002B2CF9AE}" pid="118" name="FSC#ATSTATECFG@1.1001:BankInstitute">
    <vt:lpwstr/>
  </property>
  <property fmtid="{D5CDD505-2E9C-101B-9397-08002B2CF9AE}" pid="119" name="FSC#ATSTATECFG@1.1001:BankAccountID">
    <vt:lpwstr/>
  </property>
  <property fmtid="{D5CDD505-2E9C-101B-9397-08002B2CF9AE}" pid="120" name="FSC#ATSTATECFG@1.1001:BankAccountIBAN">
    <vt:lpwstr/>
  </property>
  <property fmtid="{D5CDD505-2E9C-101B-9397-08002B2CF9AE}" pid="121" name="FSC#ATSTATECFG@1.1001:BankAccountBIC">
    <vt:lpwstr/>
  </property>
  <property fmtid="{D5CDD505-2E9C-101B-9397-08002B2CF9AE}" pid="122" name="FSC#ATSTATECFG@1.1001:BankName">
    <vt:lpwstr/>
  </property>
  <property fmtid="{D5CDD505-2E9C-101B-9397-08002B2CF9AE}" pid="123" name="FSC#CCAPRECONFIG@15.1001:AddrAnrede">
    <vt:lpwstr/>
  </property>
  <property fmtid="{D5CDD505-2E9C-101B-9397-08002B2CF9AE}" pid="124" name="FSC#CCAPRECONFIG@15.1001:AddrTitel">
    <vt:lpwstr/>
  </property>
  <property fmtid="{D5CDD505-2E9C-101B-9397-08002B2CF9AE}" pid="125" name="FSC#CCAPRECONFIG@15.1001:AddrNachgestellter_Titel">
    <vt:lpwstr/>
  </property>
  <property fmtid="{D5CDD505-2E9C-101B-9397-08002B2CF9AE}" pid="126" name="FSC#CCAPRECONFIG@15.1001:AddrVorname">
    <vt:lpwstr/>
  </property>
  <property fmtid="{D5CDD505-2E9C-101B-9397-08002B2CF9AE}" pid="127" name="FSC#CCAPRECONFIG@15.1001:AddrNachname">
    <vt:lpwstr/>
  </property>
  <property fmtid="{D5CDD505-2E9C-101B-9397-08002B2CF9AE}" pid="128" name="FSC#CCAPRECONFIG@15.1001:AddrzH">
    <vt:lpwstr/>
  </property>
  <property fmtid="{D5CDD505-2E9C-101B-9397-08002B2CF9AE}" pid="129" name="FSC#CCAPRECONFIG@15.1001:AddrGeschlecht">
    <vt:lpwstr/>
  </property>
  <property fmtid="{D5CDD505-2E9C-101B-9397-08002B2CF9AE}" pid="130" name="FSC#CCAPRECONFIG@15.1001:AddrStrasse">
    <vt:lpwstr/>
  </property>
  <property fmtid="{D5CDD505-2E9C-101B-9397-08002B2CF9AE}" pid="131" name="FSC#CCAPRECONFIG@15.1001:AddrHausnummer">
    <vt:lpwstr/>
  </property>
  <property fmtid="{D5CDD505-2E9C-101B-9397-08002B2CF9AE}" pid="132" name="FSC#CCAPRECONFIG@15.1001:AddrStiege">
    <vt:lpwstr/>
  </property>
  <property fmtid="{D5CDD505-2E9C-101B-9397-08002B2CF9AE}" pid="133" name="FSC#CCAPRECONFIG@15.1001:AddrTuer">
    <vt:lpwstr/>
  </property>
  <property fmtid="{D5CDD505-2E9C-101B-9397-08002B2CF9AE}" pid="134" name="FSC#CCAPRECONFIG@15.1001:AddrPostfach">
    <vt:lpwstr/>
  </property>
  <property fmtid="{D5CDD505-2E9C-101B-9397-08002B2CF9AE}" pid="135" name="FSC#CCAPRECONFIG@15.1001:AddrPostleitzahl">
    <vt:lpwstr/>
  </property>
  <property fmtid="{D5CDD505-2E9C-101B-9397-08002B2CF9AE}" pid="136" name="FSC#CCAPRECONFIG@15.1001:AddrOrt">
    <vt:lpwstr/>
  </property>
  <property fmtid="{D5CDD505-2E9C-101B-9397-08002B2CF9AE}" pid="137" name="FSC#CCAPRECONFIG@15.1001:AddrLand">
    <vt:lpwstr/>
  </property>
  <property fmtid="{D5CDD505-2E9C-101B-9397-08002B2CF9AE}" pid="138" name="FSC#CCAPRECONFIG@15.1001:AddrEmail">
    <vt:lpwstr/>
  </property>
  <property fmtid="{D5CDD505-2E9C-101B-9397-08002B2CF9AE}" pid="139" name="FSC#CCAPRECONFIG@15.1001:AddrAdresse">
    <vt:lpwstr/>
  </property>
  <property fmtid="{D5CDD505-2E9C-101B-9397-08002B2CF9AE}" pid="140" name="FSC#CCAPRECONFIG@15.1001:AddrFax">
    <vt:lpwstr/>
  </property>
  <property fmtid="{D5CDD505-2E9C-101B-9397-08002B2CF9AE}" pid="141" name="FSC#CCAPRECONFIG@15.1001:AddrOrganisationsname">
    <vt:lpwstr/>
  </property>
  <property fmtid="{D5CDD505-2E9C-101B-9397-08002B2CF9AE}" pid="142" name="FSC#CCAPRECONFIG@15.1001:AddrOrganisationskurzname">
    <vt:lpwstr/>
  </property>
  <property fmtid="{D5CDD505-2E9C-101B-9397-08002B2CF9AE}" pid="143" name="FSC#CCAPRECONFIG@15.1001:AddrAbschriftsbemerkung">
    <vt:lpwstr/>
  </property>
  <property fmtid="{D5CDD505-2E9C-101B-9397-08002B2CF9AE}" pid="144" name="FSC#CCAPRECONFIG@15.1001:AddrName_Zeile_2">
    <vt:lpwstr/>
  </property>
  <property fmtid="{D5CDD505-2E9C-101B-9397-08002B2CF9AE}" pid="145" name="FSC#CCAPRECONFIG@15.1001:AddrName_Zeile_3">
    <vt:lpwstr/>
  </property>
  <property fmtid="{D5CDD505-2E9C-101B-9397-08002B2CF9AE}" pid="146" name="FSC#CCAPRECONFIG@15.1001:AddrPostalischeAdresse">
    <vt:lpwstr/>
  </property>
  <property fmtid="{D5CDD505-2E9C-101B-9397-08002B2CF9AE}" pid="147" name="FSC#COOSYSTEM@1.1:Container">
    <vt:lpwstr>COO.2101.108.7.169108</vt:lpwstr>
  </property>
  <property fmtid="{D5CDD505-2E9C-101B-9397-08002B2CF9AE}" pid="148" name="FSC#FSCFOLIO@1.1001:docpropproject">
    <vt:lpwstr/>
  </property>
  <property fmtid="{D5CDD505-2E9C-101B-9397-08002B2CF9AE}" pid="149" name="FSC#BKCFG@15.1700:FileResponsible">
    <vt:lpwstr/>
  </property>
  <property fmtid="{D5CDD505-2E9C-101B-9397-08002B2CF9AE}" pid="150" name="FSC#BKCFG@15.1700:FileResponsibleTel">
    <vt:lpwstr/>
  </property>
  <property fmtid="{D5CDD505-2E9C-101B-9397-08002B2CF9AE}" pid="151" name="FSC#BKCFG@15.1700:FileResponsibleEmail">
    <vt:lpwstr/>
  </property>
  <property fmtid="{D5CDD505-2E9C-101B-9397-08002B2CF9AE}" pid="152" name="FSC#BKCFG@15.1700:FileResponsibleFax">
    <vt:lpwstr/>
  </property>
  <property fmtid="{D5CDD505-2E9C-101B-9397-08002B2CF9AE}" pid="153" name="FSC#BKCFG@15.1700:FileResponsibleAddress">
    <vt:lpwstr/>
  </property>
  <property fmtid="{D5CDD505-2E9C-101B-9397-08002B2CF9AE}" pid="154" name="FSC#BKCFG@15.1700:FileResponsibleStreet">
    <vt:lpwstr/>
  </property>
  <property fmtid="{D5CDD505-2E9C-101B-9397-08002B2CF9AE}" pid="155" name="FSC#BKCFG@15.1700:FileResponsiblezipcode">
    <vt:lpwstr/>
  </property>
  <property fmtid="{D5CDD505-2E9C-101B-9397-08002B2CF9AE}" pid="156" name="FSC#BKCFG@15.1700:FileResponsiblecity">
    <vt:lpwstr/>
  </property>
  <property fmtid="{D5CDD505-2E9C-101B-9397-08002B2CF9AE}" pid="157" name="FSC#BKCFG@15.1700:FileResponsibleAbbreviation">
    <vt:lpwstr/>
  </property>
  <property fmtid="{D5CDD505-2E9C-101B-9397-08002B2CF9AE}" pid="158" name="FSC#BKCFG@15.1700:FileRespOrg_DE">
    <vt:lpwstr>Sektion Terminologie Englischer Sprachdienst</vt:lpwstr>
  </property>
  <property fmtid="{D5CDD505-2E9C-101B-9397-08002B2CF9AE}" pid="159" name="FSC#BKCFG@15.1700:FileRespOrg_FR">
    <vt:lpwstr>Section de terminologie Service linguistique anglais</vt:lpwstr>
  </property>
  <property fmtid="{D5CDD505-2E9C-101B-9397-08002B2CF9AE}" pid="160" name="FSC#BKCFG@15.1700:FileRespOrg_IT">
    <vt:lpwstr>Sezione di terminologia Servizio linguistico inglese</vt:lpwstr>
  </property>
  <property fmtid="{D5CDD505-2E9C-101B-9397-08002B2CF9AE}" pid="161" name="FSC#BKCFG@15.1700:FileRespOrg_EN">
    <vt:lpwstr>Terminology Section English Language Service</vt:lpwstr>
  </property>
  <property fmtid="{D5CDD505-2E9C-101B-9397-08002B2CF9AE}" pid="162" name="FSC#BKCFG@15.1700:FileRespOrgHome">
    <vt:lpwstr>Gurtengasse 3, 3003 Bern</vt:lpwstr>
  </property>
  <property fmtid="{D5CDD505-2E9C-101B-9397-08002B2CF9AE}" pid="163" name="FSC#BKCFG@15.1700:FileRespFunction_DE">
    <vt:lpwstr/>
  </property>
  <property fmtid="{D5CDD505-2E9C-101B-9397-08002B2CF9AE}" pid="164" name="FSC#BKCFG@15.1700:FileRespFunction_FR">
    <vt:lpwstr/>
  </property>
  <property fmtid="{D5CDD505-2E9C-101B-9397-08002B2CF9AE}" pid="165" name="FSC#BKCFG@15.1700:FileRespFunction_IT">
    <vt:lpwstr/>
  </property>
  <property fmtid="{D5CDD505-2E9C-101B-9397-08002B2CF9AE}" pid="166" name="FSC#BKCFG@15.1700:FileRespFunction_EN">
    <vt:lpwstr/>
  </property>
  <property fmtid="{D5CDD505-2E9C-101B-9397-08002B2CF9AE}" pid="167" name="FSC#BKCFG@15.1700:CurrUserAbbreviation">
    <vt:lpwstr>jr</vt:lpwstr>
  </property>
  <property fmtid="{D5CDD505-2E9C-101B-9397-08002B2CF9AE}" pid="168" name="FSC#BKCFG@15.1700:CategoryReference">
    <vt:lpwstr>731.36</vt:lpwstr>
  </property>
  <property fmtid="{D5CDD505-2E9C-101B-9397-08002B2CF9AE}" pid="169" name="FSC#BKCFG@15.1700:AssignedClassification_DE">
    <vt:lpwstr>Nicht klassifiziert</vt:lpwstr>
  </property>
  <property fmtid="{D5CDD505-2E9C-101B-9397-08002B2CF9AE}" pid="170" name="FSC#BKCFG@15.1700:AssignedClassification_FR">
    <vt:lpwstr>Non classifié</vt:lpwstr>
  </property>
  <property fmtid="{D5CDD505-2E9C-101B-9397-08002B2CF9AE}" pid="171" name="FSC#BKCFG@15.1700:AssignedClassification_IT">
    <vt:lpwstr>Non classificato</vt:lpwstr>
  </property>
  <property fmtid="{D5CDD505-2E9C-101B-9397-08002B2CF9AE}" pid="172" name="FSC#BKCFG@15.1700:AssignedClassification_EN">
    <vt:lpwstr>Not categorized</vt:lpwstr>
  </property>
  <property fmtid="{D5CDD505-2E9C-101B-9397-08002B2CF9AE}" pid="173" name="FSC#BKCFG@15.1700:documentid">
    <vt:lpwstr/>
  </property>
  <property fmtid="{D5CDD505-2E9C-101B-9397-08002B2CF9AE}" pid="174" name="FSC#BKCFG@15.1700:cooAddress">
    <vt:lpwstr>COO.2094.301.5.2336173</vt:lpwstr>
  </property>
  <property fmtid="{D5CDD505-2E9C-101B-9397-08002B2CF9AE}" pid="175" name="FSC#BKCFG@15.1700:sleeveFileReference">
    <vt:lpwstr>731.36/2014/00024</vt:lpwstr>
  </property>
</Properties>
</file>